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5" r:id="rId2"/>
    <p:sldId id="267" r:id="rId3"/>
    <p:sldId id="262" r:id="rId4"/>
    <p:sldId id="264" r:id="rId5"/>
    <p:sldId id="263" r:id="rId6"/>
    <p:sldId id="266" r:id="rId7"/>
    <p:sldId id="269" r:id="rId8"/>
    <p:sldId id="270" r:id="rId9"/>
    <p:sldId id="271" r:id="rId10"/>
    <p:sldId id="272" r:id="rId11"/>
    <p:sldId id="273" r:id="rId12"/>
    <p:sldId id="274" r:id="rId13"/>
    <p:sldId id="268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39" autoAdjust="0"/>
    <p:restoredTop sz="93088"/>
  </p:normalViewPr>
  <p:slideViewPr>
    <p:cSldViewPr snapToGrid="0" snapToObjects="1">
      <p:cViewPr varScale="1">
        <p:scale>
          <a:sx n="102" d="100"/>
          <a:sy n="102" d="100"/>
        </p:scale>
        <p:origin x="17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2568" y="-12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6BEF6-1EE9-6248-A808-B48EB6B64D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B4459-CA70-C14F-97D1-86919E3D1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1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38% </a:t>
            </a:r>
            <a:r>
              <a:rPr lang="en-US" dirty="0"/>
              <a:t>of participants were from Southern Africa : Botswana, Lesotho, South Africa, Swaziland, Zimbabwe, Malawi, Zambia, Mozambique (20 CBOs)</a:t>
            </a:r>
          </a:p>
          <a:p>
            <a:r>
              <a:rPr lang="en-US" b="1" dirty="0"/>
              <a:t>36% </a:t>
            </a:r>
            <a:r>
              <a:rPr lang="en-US" dirty="0"/>
              <a:t>from West Africa: Ghana, Liberia, Mali, Nigeria, Burkina Faso, Gambia (19 CBOs) </a:t>
            </a:r>
          </a:p>
          <a:p>
            <a:r>
              <a:rPr lang="en-US" b="1" dirty="0"/>
              <a:t>25% </a:t>
            </a:r>
            <a:r>
              <a:rPr lang="en-US" dirty="0"/>
              <a:t>from Eastern Africa: Kenya, Tanzania, Uganda (13)</a:t>
            </a:r>
          </a:p>
          <a:p>
            <a:r>
              <a:rPr lang="en-US" b="1" dirty="0"/>
              <a:t>1% </a:t>
            </a:r>
            <a:r>
              <a:rPr lang="en-US" dirty="0"/>
              <a:t>from Northern Africa: Morocco (1)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4459-CA70-C14F-97D1-86919E3D1C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33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Limitation: </a:t>
            </a:r>
            <a:r>
              <a:rPr lang="en-US" dirty="0"/>
              <a:t>The majority of respondents who answered “No” to </a:t>
            </a:r>
            <a:r>
              <a:rPr lang="en-US" dirty="0" err="1"/>
              <a:t>PrEP</a:t>
            </a:r>
            <a:r>
              <a:rPr lang="en-US" dirty="0"/>
              <a:t> being available in-country still chose CBO as an option. For future surveys, there should also be an N/A answer choice. However, it can be assumed that CBOs would be willing to offer </a:t>
            </a:r>
            <a:r>
              <a:rPr lang="en-US" dirty="0" err="1"/>
              <a:t>PrEP</a:t>
            </a:r>
            <a:r>
              <a:rPr lang="en-US" dirty="0"/>
              <a:t> to MSM.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4459-CA70-C14F-97D1-86919E3D1C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79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Southern Africa </a:t>
            </a:r>
          </a:p>
          <a:p>
            <a:pPr marL="171450" indent="-171450">
              <a:buFontTx/>
              <a:buChar char="-"/>
            </a:pPr>
            <a:r>
              <a:rPr lang="en-US" dirty="0"/>
              <a:t>Not available – small (1)</a:t>
            </a:r>
          </a:p>
          <a:p>
            <a:pPr marL="171450" indent="-171450">
              <a:buFontTx/>
              <a:buChar char="-"/>
            </a:pPr>
            <a:r>
              <a:rPr lang="en-US" dirty="0"/>
              <a:t>Limited availability (only in certain areas/not in rural/or not at public) – (5)</a:t>
            </a:r>
          </a:p>
          <a:p>
            <a:pPr marL="171450" indent="-171450">
              <a:buFontTx/>
              <a:buChar char="-"/>
            </a:pPr>
            <a:r>
              <a:rPr lang="en-US" dirty="0"/>
              <a:t>Stigma and discrimination (2)</a:t>
            </a:r>
          </a:p>
          <a:p>
            <a:pPr marL="171450" indent="-171450">
              <a:buFontTx/>
              <a:buChar char="-"/>
            </a:pPr>
            <a:r>
              <a:rPr lang="en-US" dirty="0"/>
              <a:t>Cost (Botswana) not covered by insurance (1) 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0" indent="0">
              <a:buFontTx/>
              <a:buNone/>
            </a:pPr>
            <a:r>
              <a:rPr lang="en-US" b="1" dirty="0"/>
              <a:t>West Africa</a:t>
            </a:r>
          </a:p>
          <a:p>
            <a:pPr marL="171450" indent="-171450">
              <a:buFontTx/>
              <a:buChar char="-"/>
            </a:pPr>
            <a:r>
              <a:rPr lang="en-US" dirty="0"/>
              <a:t>Not available (5)</a:t>
            </a:r>
          </a:p>
          <a:p>
            <a:pPr marL="171450" indent="-171450">
              <a:buFontTx/>
              <a:buChar char="-"/>
            </a:pPr>
            <a:r>
              <a:rPr lang="en-US" dirty="0"/>
              <a:t>Stigma/discrimination/criminalization (2)</a:t>
            </a:r>
          </a:p>
          <a:p>
            <a:pPr marL="171450" indent="-171450">
              <a:buFontTx/>
              <a:buChar char="-"/>
            </a:pPr>
            <a:r>
              <a:rPr lang="en-US" dirty="0"/>
              <a:t>Limited availability (2) 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0" indent="0">
              <a:buFontTx/>
              <a:buNone/>
            </a:pPr>
            <a:r>
              <a:rPr lang="en-US" b="1" dirty="0"/>
              <a:t>East Africa</a:t>
            </a:r>
          </a:p>
          <a:p>
            <a:pPr marL="171450" indent="-171450">
              <a:buFontTx/>
              <a:buChar char="-"/>
            </a:pPr>
            <a:r>
              <a:rPr lang="en-US" dirty="0"/>
              <a:t>Readily available (3)</a:t>
            </a:r>
          </a:p>
          <a:p>
            <a:pPr marL="171450" indent="-171450">
              <a:buFontTx/>
              <a:buChar char="-"/>
            </a:pPr>
            <a:r>
              <a:rPr lang="en-US" dirty="0"/>
              <a:t>Stigma and discrimination by health workers</a:t>
            </a:r>
          </a:p>
          <a:p>
            <a:pPr marL="171450" indent="-171450">
              <a:buFontTx/>
              <a:buChar char="-"/>
            </a:pPr>
            <a:r>
              <a:rPr lang="en-US" dirty="0"/>
              <a:t>Limited availability (1)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4459-CA70-C14F-97D1-86919E3D1C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55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Southern Africa </a:t>
            </a:r>
          </a:p>
          <a:p>
            <a:pPr marL="171450" indent="-171450">
              <a:buFontTx/>
              <a:buChar char="-"/>
            </a:pPr>
            <a:r>
              <a:rPr lang="en-US" dirty="0"/>
              <a:t>Not available – small (1)</a:t>
            </a:r>
          </a:p>
          <a:p>
            <a:pPr marL="171450" indent="-171450">
              <a:buFontTx/>
              <a:buChar char="-"/>
            </a:pPr>
            <a:r>
              <a:rPr lang="en-US" dirty="0"/>
              <a:t>Limited availability (only in certain areas/not in rural/or not at public) – (5)</a:t>
            </a:r>
          </a:p>
          <a:p>
            <a:pPr marL="171450" indent="-171450">
              <a:buFontTx/>
              <a:buChar char="-"/>
            </a:pPr>
            <a:r>
              <a:rPr lang="en-US" dirty="0"/>
              <a:t>Stigma and discrimination (2)</a:t>
            </a:r>
          </a:p>
          <a:p>
            <a:pPr marL="171450" indent="-171450">
              <a:buFontTx/>
              <a:buChar char="-"/>
            </a:pPr>
            <a:r>
              <a:rPr lang="en-US" dirty="0"/>
              <a:t>Cost (Botswana) not covered by insurance (1) 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0" indent="0">
              <a:buFontTx/>
              <a:buNone/>
            </a:pPr>
            <a:r>
              <a:rPr lang="en-US" b="1" dirty="0"/>
              <a:t>West Africa</a:t>
            </a:r>
          </a:p>
          <a:p>
            <a:pPr marL="171450" indent="-171450">
              <a:buFontTx/>
              <a:buChar char="-"/>
            </a:pPr>
            <a:r>
              <a:rPr lang="en-US" dirty="0"/>
              <a:t>Not available (5)</a:t>
            </a:r>
          </a:p>
          <a:p>
            <a:pPr marL="171450" indent="-171450">
              <a:buFontTx/>
              <a:buChar char="-"/>
            </a:pPr>
            <a:r>
              <a:rPr lang="en-US" dirty="0"/>
              <a:t>Stigma/discrimination/criminalization (2)</a:t>
            </a:r>
          </a:p>
          <a:p>
            <a:pPr marL="171450" indent="-171450">
              <a:buFontTx/>
              <a:buChar char="-"/>
            </a:pPr>
            <a:r>
              <a:rPr lang="en-US" dirty="0"/>
              <a:t>Limited availability (2) 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0" indent="0">
              <a:buFontTx/>
              <a:buNone/>
            </a:pPr>
            <a:r>
              <a:rPr lang="en-US" b="1" dirty="0"/>
              <a:t>East Africa</a:t>
            </a:r>
          </a:p>
          <a:p>
            <a:pPr marL="171450" indent="-171450">
              <a:buFontTx/>
              <a:buChar char="-"/>
            </a:pPr>
            <a:r>
              <a:rPr lang="en-US" dirty="0"/>
              <a:t>Readily available (3)</a:t>
            </a:r>
          </a:p>
          <a:p>
            <a:pPr marL="171450" indent="-171450">
              <a:buFontTx/>
              <a:buChar char="-"/>
            </a:pPr>
            <a:r>
              <a:rPr lang="en-US" dirty="0"/>
              <a:t>Stigma and discrimination by health workers</a:t>
            </a:r>
          </a:p>
          <a:p>
            <a:pPr marL="171450" indent="-171450">
              <a:buFontTx/>
              <a:buChar char="-"/>
            </a:pPr>
            <a:r>
              <a:rPr lang="en-US" dirty="0"/>
              <a:t>Limited availability (1)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4459-CA70-C14F-97D1-86919E3D1C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85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 Responses: </a:t>
            </a:r>
          </a:p>
          <a:p>
            <a:pPr marL="171450" indent="-171450">
              <a:buFontTx/>
              <a:buChar char="-"/>
            </a:pPr>
            <a:r>
              <a:rPr lang="en-US" dirty="0">
                <a:effectLst/>
              </a:rPr>
              <a:t>The government is not doing enough to ensure access to </a:t>
            </a:r>
            <a:r>
              <a:rPr lang="en-US" dirty="0" err="1">
                <a:effectLst/>
              </a:rPr>
              <a:t>PrEP</a:t>
            </a:r>
            <a:r>
              <a:rPr lang="en-US" dirty="0">
                <a:effectLst/>
              </a:rPr>
              <a:t>; The government has established a policy but has not acted on it</a:t>
            </a:r>
          </a:p>
          <a:p>
            <a:pPr marL="171450" indent="-171450">
              <a:buFontTx/>
              <a:buChar char="-"/>
            </a:pPr>
            <a:r>
              <a:rPr lang="en-US" dirty="0">
                <a:effectLst/>
              </a:rPr>
              <a:t>There are lot of engagements at the government level; ongoing discussions</a:t>
            </a:r>
          </a:p>
          <a:p>
            <a:pPr marL="171450" indent="-171450">
              <a:buFontTx/>
              <a:buChar char="-"/>
            </a:pPr>
            <a:r>
              <a:rPr lang="en-US" dirty="0">
                <a:effectLst/>
              </a:rPr>
              <a:t>MSM often faced a lot of stigma and often subject to criminalization. Thus, the government do not have adequate intervention programs that are specific to MSM; some people still consider being MSM a taboo - criminalization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4459-CA70-C14F-97D1-86919E3D1C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17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– 38.9% (very difficult)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– 7.4%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– 22.2%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– 18.5%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– 13.0% (very easy)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4459-CA70-C14F-97D1-86919E3D1C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85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Not widely available in public health facilities or in certain cities </a:t>
            </a:r>
          </a:p>
          <a:p>
            <a:pPr marL="171450" indent="-171450">
              <a:buFontTx/>
              <a:buChar char="-"/>
            </a:pPr>
            <a:r>
              <a:rPr lang="en-US" dirty="0"/>
              <a:t>Laws and policy (anti-gay laws/government criminalization) </a:t>
            </a:r>
          </a:p>
          <a:p>
            <a:pPr marL="171450" indent="-171450">
              <a:buFontTx/>
              <a:buChar char="-"/>
            </a:pPr>
            <a:r>
              <a:rPr lang="en-US" dirty="0"/>
              <a:t>Stigma and discrimination </a:t>
            </a:r>
          </a:p>
          <a:p>
            <a:pPr marL="171450" indent="-171450">
              <a:buFontTx/>
              <a:buChar char="-"/>
            </a:pPr>
            <a:r>
              <a:rPr lang="en-US" dirty="0"/>
              <a:t>Cost to beneficiary</a:t>
            </a:r>
          </a:p>
          <a:p>
            <a:pPr marL="171450" indent="-171450">
              <a:buFontTx/>
              <a:buChar char="-"/>
            </a:pPr>
            <a:r>
              <a:rPr lang="en-US" dirty="0"/>
              <a:t>Lack of information and awareness and understanding where people can access </a:t>
            </a:r>
            <a:r>
              <a:rPr lang="en-US" dirty="0" err="1"/>
              <a:t>PrEP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4459-CA70-C14F-97D1-86919E3D1C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43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8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8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1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baseline="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7" y="274639"/>
            <a:ext cx="8298205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7" y="1600201"/>
            <a:ext cx="3836708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1"/>
            <a:ext cx="40386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3"/>
            <a:ext cx="38382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49"/>
            <a:ext cx="2797026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3" y="273052"/>
            <a:ext cx="5111750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2"/>
            <a:ext cx="2797026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gif"/><Relationship Id="rId5" Type="http://schemas.openxmlformats.org/officeDocument/2006/relationships/image" Target="../media/image15.png"/><Relationship Id="rId10" Type="http://schemas.openxmlformats.org/officeDocument/2006/relationships/image" Target="../media/image20.jpeg"/><Relationship Id="rId4" Type="http://schemas.openxmlformats.org/officeDocument/2006/relationships/image" Target="../media/image14.png"/><Relationship Id="rId9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7838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80F0-7924-5348-B926-A81362A88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Q7: How engaged has the MSM advocacy community in your country been in advancing </a:t>
            </a:r>
            <a:r>
              <a:rPr lang="en-US" sz="2800" dirty="0" err="1">
                <a:solidFill>
                  <a:srgbClr val="FF0000"/>
                </a:solidFill>
              </a:rPr>
              <a:t>PrEP</a:t>
            </a:r>
            <a:r>
              <a:rPr lang="en-US" sz="2800" dirty="0">
                <a:solidFill>
                  <a:srgbClr val="FF0000"/>
                </a:solidFill>
              </a:rPr>
              <a:t> access in your country for MSM?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C9E8A2D-776C-FB41-83B8-FCE9BB0FB4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8175" y="1540702"/>
            <a:ext cx="6313118" cy="442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413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D0C2D-647F-B045-8ACD-F88CCC7AB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Q8: What is the single biggest barrier to MSM accessing </a:t>
            </a:r>
            <a:r>
              <a:rPr lang="en-US" sz="2800" dirty="0" err="1">
                <a:solidFill>
                  <a:srgbClr val="FF0000"/>
                </a:solidFill>
              </a:rPr>
              <a:t>PrEP</a:t>
            </a:r>
            <a:r>
              <a:rPr lang="en-US" sz="2800" dirty="0">
                <a:solidFill>
                  <a:srgbClr val="FF0000"/>
                </a:solidFill>
              </a:rPr>
              <a:t> in your country?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512CB40-353F-BE43-B97E-B04BB47299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2861" y="1657350"/>
            <a:ext cx="7323840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033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78485-7EA2-2842-BC41-20842BFEE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FF603-7D27-2944-B729-B62525539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300" dirty="0"/>
              <a:t>Provide additional funding for structural interventions; make </a:t>
            </a:r>
            <a:r>
              <a:rPr lang="en-US" sz="3300" dirty="0" err="1"/>
              <a:t>PrEP</a:t>
            </a:r>
            <a:r>
              <a:rPr lang="en-US" sz="3300" dirty="0"/>
              <a:t> free</a:t>
            </a:r>
          </a:p>
          <a:p>
            <a:r>
              <a:rPr lang="en-US" sz="3300" dirty="0"/>
              <a:t>Make </a:t>
            </a:r>
            <a:r>
              <a:rPr lang="en-US" sz="3300" dirty="0" err="1"/>
              <a:t>PrEP</a:t>
            </a:r>
            <a:r>
              <a:rPr lang="en-US" sz="3300" dirty="0"/>
              <a:t> available countrywide (expand reach); involve more CBOs for sustainability </a:t>
            </a:r>
          </a:p>
          <a:p>
            <a:r>
              <a:rPr lang="en-US" sz="3300" dirty="0"/>
              <a:t>Market </a:t>
            </a:r>
            <a:r>
              <a:rPr lang="en-US" sz="3300" dirty="0" err="1"/>
              <a:t>PrEP</a:t>
            </a:r>
            <a:r>
              <a:rPr lang="en-US" sz="3300" dirty="0"/>
              <a:t> for all populations, not just MSM to help decrease stigma</a:t>
            </a:r>
          </a:p>
          <a:p>
            <a:r>
              <a:rPr lang="en-US" sz="3300" dirty="0"/>
              <a:t>Conduct community research and evaluate impact; run pilot studies to help govt. buy-in</a:t>
            </a:r>
          </a:p>
          <a:p>
            <a:r>
              <a:rPr lang="en-US" sz="3300" dirty="0"/>
              <a:t>Conduct sensitization trainings for HCWs and government stakeholders</a:t>
            </a:r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839272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CE4BF-B1C7-4A1E-939B-7B224D6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844" y="264699"/>
            <a:ext cx="8018313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Acknowledgement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1DAF76-02BF-48D9-8344-FB0DA1BAF5FA}"/>
              </a:ext>
            </a:extLst>
          </p:cNvPr>
          <p:cNvPicPr/>
          <p:nvPr/>
        </p:nvPicPr>
        <p:blipFill rotWithShape="1">
          <a:blip r:embed="rId2"/>
          <a:srcRect l="8890" t="12395" r="4046" b="15933"/>
          <a:stretch/>
        </p:blipFill>
        <p:spPr bwMode="auto">
          <a:xfrm>
            <a:off x="2263275" y="3064967"/>
            <a:ext cx="1463040" cy="4654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C:\Users\gmorales\AppData\Local\Microsoft\Windows\INetCache\Content.Word\PEPFARLogoForeignAudience.jpg">
            <a:extLst>
              <a:ext uri="{FF2B5EF4-FFF2-40B4-BE49-F238E27FC236}">
                <a16:creationId xmlns:a16="http://schemas.microsoft.com/office/drawing/2014/main" id="{DC855407-90AF-498D-9D82-7987460D879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319" y="2974391"/>
            <a:ext cx="1097280" cy="6477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4076C57-3C0C-488C-A40F-B3A81408C79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43599" y="3146353"/>
            <a:ext cx="1188022" cy="422909"/>
            <a:chOff x="0" y="0"/>
            <a:chExt cx="1701" cy="59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6EE3A36-DF6C-4E46-92D2-4AEA4C8459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68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Line 4">
              <a:extLst>
                <a:ext uri="{FF2B5EF4-FFF2-40B4-BE49-F238E27FC236}">
                  <a16:creationId xmlns:a16="http://schemas.microsoft.com/office/drawing/2014/main" id="{9CAA8CD3-9FBD-4646-8384-10AF83232EF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7" y="192"/>
              <a:ext cx="141" cy="0"/>
            </a:xfrm>
            <a:prstGeom prst="line">
              <a:avLst/>
            </a:prstGeom>
            <a:noFill/>
            <a:ln w="29210">
              <a:solidFill>
                <a:srgbClr val="5C707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5">
              <a:extLst>
                <a:ext uri="{FF2B5EF4-FFF2-40B4-BE49-F238E27FC236}">
                  <a16:creationId xmlns:a16="http://schemas.microsoft.com/office/drawing/2014/main" id="{6A2CE997-B93A-40C1-B4A0-4EE4B95BD23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53" y="21"/>
              <a:ext cx="0" cy="148"/>
            </a:xfrm>
            <a:prstGeom prst="line">
              <a:avLst/>
            </a:prstGeom>
            <a:noFill/>
            <a:ln w="33998">
              <a:solidFill>
                <a:srgbClr val="5C707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6">
              <a:extLst>
                <a:ext uri="{FF2B5EF4-FFF2-40B4-BE49-F238E27FC236}">
                  <a16:creationId xmlns:a16="http://schemas.microsoft.com/office/drawing/2014/main" id="{E6A3700A-4BAF-4A57-B6BF-3A390D9D95C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19" y="21"/>
              <a:ext cx="0" cy="193"/>
            </a:xfrm>
            <a:prstGeom prst="line">
              <a:avLst/>
            </a:prstGeom>
            <a:noFill/>
            <a:ln w="33985">
              <a:solidFill>
                <a:srgbClr val="5C707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28F8667-CC3F-427C-8CF2-5C069F4144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" y="20"/>
              <a:ext cx="17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E8F7BBE-2F99-4EBA-97ED-051F36B688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" y="17"/>
              <a:ext cx="552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08620EE-608C-41A8-9943-91D1619AA6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8" y="17"/>
              <a:ext cx="323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26821DC-F58E-4298-B423-DC1F05C12E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" y="299"/>
              <a:ext cx="160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6BC61235-DA61-41D1-9804-0544B237DE5D}"/>
              </a:ext>
            </a:extLst>
          </p:cNvPr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6" b="12568"/>
          <a:stretch/>
        </p:blipFill>
        <p:spPr bwMode="auto">
          <a:xfrm>
            <a:off x="3846443" y="3971041"/>
            <a:ext cx="914400" cy="5327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58839F7-2717-4909-8D0F-4251F84DBF5C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081" y="4086611"/>
            <a:ext cx="1005840" cy="41719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1BEAFF2-6F81-4DD4-8728-40A2B2E20ECB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028" y="4110106"/>
            <a:ext cx="866775" cy="3937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44B1A3-EC25-474C-BAB3-DEB1B0EF06F0}"/>
              </a:ext>
            </a:extLst>
          </p:cNvPr>
          <p:cNvSpPr txBox="1"/>
          <p:nvPr/>
        </p:nvSpPr>
        <p:spPr>
          <a:xfrm>
            <a:off x="1427968" y="2188303"/>
            <a:ext cx="5799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</a:t>
            </a:r>
            <a:r>
              <a:rPr lang="en-US" sz="2800" b="1" dirty="0"/>
              <a:t>GAY/MSM CSOs across Africa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7631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D93C0-A063-4142-9A59-FFD514E2C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885" y="1615858"/>
            <a:ext cx="8390123" cy="26281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Getting </a:t>
            </a:r>
            <a:r>
              <a:rPr lang="en-US" dirty="0" err="1">
                <a:solidFill>
                  <a:srgbClr val="FF0000"/>
                </a:solidFill>
              </a:rPr>
              <a:t>PrEP</a:t>
            </a:r>
            <a:r>
              <a:rPr lang="en-US" dirty="0">
                <a:solidFill>
                  <a:srgbClr val="FF0000"/>
                </a:solidFill>
              </a:rPr>
              <a:t> to where it is needed most: Opinions in Africa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CC6ACE-C177-4190-AC31-EE04A6F1F6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849" y="4656068"/>
            <a:ext cx="526732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3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14E92-897F-4071-B084-5F6277AD9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9C24F-ED26-467B-889F-15C44FAB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860" y="1600201"/>
            <a:ext cx="8302844" cy="4701208"/>
          </a:xfrm>
        </p:spPr>
        <p:txBody>
          <a:bodyPr>
            <a:normAutofit/>
          </a:bodyPr>
          <a:lstStyle/>
          <a:p>
            <a:pPr>
              <a:lnSpc>
                <a:spcPts val="27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Survey created to understand how MSM use/access </a:t>
            </a:r>
            <a:r>
              <a:rPr lang="en-US" sz="2400" dirty="0" err="1"/>
              <a:t>PrEP</a:t>
            </a:r>
            <a:r>
              <a:rPr lang="en-US" sz="2400" dirty="0"/>
              <a:t> currently in Africa</a:t>
            </a:r>
          </a:p>
          <a:p>
            <a:pPr lvl="1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10 anonymous questions with open response</a:t>
            </a:r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Audience: </a:t>
            </a:r>
            <a:r>
              <a:rPr lang="en-US" sz="2400" dirty="0"/>
              <a:t>MSM organizations in Africa </a:t>
            </a:r>
          </a:p>
          <a:p>
            <a:pPr lvl="1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110 participants; 54 completed surveys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731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A3BA6-3176-46E8-B4F6-4FFD5F53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Demographics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6439127-382A-B641-A45C-A4F0D88E7C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85867" y="1417640"/>
            <a:ext cx="5100634" cy="3683792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E967848-3727-DB4D-85B1-65B3D5789304}"/>
              </a:ext>
            </a:extLst>
          </p:cNvPr>
          <p:cNvSpPr txBox="1">
            <a:spLocks/>
          </p:cNvSpPr>
          <p:nvPr/>
        </p:nvSpPr>
        <p:spPr>
          <a:xfrm>
            <a:off x="6413326" y="2066795"/>
            <a:ext cx="2342367" cy="400832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  <a:buFont typeface="Arial"/>
              <a:buNone/>
            </a:pPr>
            <a:r>
              <a:rPr lang="en-US" sz="2400" dirty="0"/>
              <a:t>Nigeria – 10 CBOs</a:t>
            </a:r>
          </a:p>
          <a:p>
            <a:pPr marL="0" indent="0" algn="ctr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  <a:buFont typeface="Arial"/>
              <a:buNone/>
            </a:pPr>
            <a:r>
              <a:rPr lang="en-US" sz="2400" dirty="0"/>
              <a:t>Kenya – 9 CBOs</a:t>
            </a:r>
          </a:p>
          <a:p>
            <a:pPr marL="0" indent="0" algn="ctr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  <a:buFont typeface="Arial"/>
              <a:buNone/>
            </a:pPr>
            <a:r>
              <a:rPr lang="en-US" sz="2400" dirty="0"/>
              <a:t>South Africa – 8 CBOs</a:t>
            </a:r>
          </a:p>
          <a:p>
            <a:pPr marL="0" indent="0" algn="ctr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  <a:buFont typeface="Arial"/>
              <a:buNone/>
            </a:pPr>
            <a:r>
              <a:rPr lang="en-US" sz="2400" dirty="0"/>
              <a:t>Responses from Southern, West, East, and Northern Africa (Morocco)</a:t>
            </a:r>
          </a:p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  <a:buFont typeface="Arial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3181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5DD0B-5CD2-4E06-AE80-4C442F9FA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Q2: Is </a:t>
            </a:r>
            <a:r>
              <a:rPr lang="en-US" sz="2800" dirty="0" err="1">
                <a:solidFill>
                  <a:srgbClr val="FF0000"/>
                </a:solidFill>
              </a:rPr>
              <a:t>PrEP</a:t>
            </a:r>
            <a:r>
              <a:rPr lang="en-US" sz="2800" dirty="0">
                <a:solidFill>
                  <a:srgbClr val="FF0000"/>
                </a:solidFill>
              </a:rPr>
              <a:t> available in your country?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009BBB-C2D6-6542-A193-2760283581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825" y="1692419"/>
            <a:ext cx="4638675" cy="37433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F352F2A-E8C8-FE47-9648-75EE8D81F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225" y="1844819"/>
            <a:ext cx="4638675" cy="3743325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EAA6E9B-6CF6-B74D-AEAE-EA263C8DD7E5}"/>
              </a:ext>
            </a:extLst>
          </p:cNvPr>
          <p:cNvSpPr txBox="1">
            <a:spLocks/>
          </p:cNvSpPr>
          <p:nvPr/>
        </p:nvSpPr>
        <p:spPr>
          <a:xfrm>
            <a:off x="6091236" y="2374777"/>
            <a:ext cx="2845593" cy="338239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  <a:buFont typeface="Arial"/>
              <a:buNone/>
            </a:pPr>
            <a:r>
              <a:rPr lang="en-US" sz="2400" dirty="0"/>
              <a:t>70.4% Yes*</a:t>
            </a:r>
          </a:p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  <a:buFont typeface="Arial"/>
              <a:buNone/>
            </a:pPr>
            <a:r>
              <a:rPr lang="en-US" sz="2400" dirty="0"/>
              <a:t>*Those who marked this as available mostly noted that </a:t>
            </a:r>
            <a:r>
              <a:rPr lang="en-US" sz="2400" dirty="0" err="1"/>
              <a:t>PrEP</a:t>
            </a:r>
            <a:r>
              <a:rPr lang="en-US" sz="2400" dirty="0"/>
              <a:t> was only available under studies </a:t>
            </a:r>
          </a:p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  <a:buFont typeface="Arial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08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46C96-002F-432E-9927-12A538F89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Q3: Where do MSM clients served by you/your CBO obtain their </a:t>
            </a:r>
            <a:r>
              <a:rPr lang="en-US" sz="2800" dirty="0" err="1">
                <a:solidFill>
                  <a:srgbClr val="FF0000"/>
                </a:solidFill>
              </a:rPr>
              <a:t>PrEP</a:t>
            </a:r>
            <a:r>
              <a:rPr lang="en-US" sz="2800" dirty="0">
                <a:solidFill>
                  <a:srgbClr val="FF0000"/>
                </a:solidFill>
              </a:rPr>
              <a:t>?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A04E0E3-26F2-E841-A426-CFF74BF63F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28674" y="1417639"/>
            <a:ext cx="7451029" cy="476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407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9F97E-D470-EC40-80C7-21A81818D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3999" cy="88934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Q4: How easy is it for MSM clients served by you/your CBO to access </a:t>
            </a:r>
            <a:r>
              <a:rPr lang="en-US" sz="2800" dirty="0" err="1">
                <a:solidFill>
                  <a:srgbClr val="FF0000"/>
                </a:solidFill>
              </a:rPr>
              <a:t>PrEP</a:t>
            </a:r>
            <a:r>
              <a:rPr lang="en-US" sz="2800" dirty="0">
                <a:solidFill>
                  <a:srgbClr val="FF0000"/>
                </a:solidFill>
              </a:rPr>
              <a:t> in-country?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BEE5C7B-5B5E-D244-BA95-ACD96489E6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77655" y="1290181"/>
            <a:ext cx="6638794" cy="38682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182EFBB-39CA-5447-9202-2B20E166A6A9}"/>
              </a:ext>
            </a:extLst>
          </p:cNvPr>
          <p:cNvSpPr txBox="1"/>
          <p:nvPr/>
        </p:nvSpPr>
        <p:spPr>
          <a:xfrm>
            <a:off x="3078358" y="5772150"/>
            <a:ext cx="3379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 = Very difficult/not available</a:t>
            </a:r>
          </a:p>
          <a:p>
            <a:pPr algn="ctr"/>
            <a:r>
              <a:rPr lang="en-US" dirty="0"/>
              <a:t>5 = Very easy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681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C095E-BAD0-4741-9A6D-2739BE31F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Why is it easy/difficult for MSM clients to access </a:t>
            </a:r>
            <a:r>
              <a:rPr lang="en-US" sz="2800" dirty="0" err="1">
                <a:solidFill>
                  <a:srgbClr val="FF0000"/>
                </a:solidFill>
              </a:rPr>
              <a:t>PrEP</a:t>
            </a:r>
            <a:r>
              <a:rPr lang="en-US" sz="2800" dirty="0">
                <a:solidFill>
                  <a:srgbClr val="FF0000"/>
                </a:solidFill>
              </a:rPr>
              <a:t> in-country?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D6ECC-6D8A-204A-B59C-9E9BB61C1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F84B73-8FBD-0441-B780-C42DFCE3278C}"/>
              </a:ext>
            </a:extLst>
          </p:cNvPr>
          <p:cNvSpPr txBox="1"/>
          <p:nvPr/>
        </p:nvSpPr>
        <p:spPr>
          <a:xfrm>
            <a:off x="839911" y="3988376"/>
            <a:ext cx="5477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accent5"/>
                </a:solidFill>
              </a:rPr>
              <a:t>discrimination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9375A7-DBCC-EA47-BB29-DDD8E24E0067}"/>
              </a:ext>
            </a:extLst>
          </p:cNvPr>
          <p:cNvSpPr txBox="1"/>
          <p:nvPr/>
        </p:nvSpPr>
        <p:spPr>
          <a:xfrm>
            <a:off x="1485899" y="2189035"/>
            <a:ext cx="56777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chemeClr val="accent3"/>
                </a:solidFill>
              </a:rPr>
              <a:t>limited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8C3FEE-FF16-3B4F-BB28-D2CC89882E72}"/>
              </a:ext>
            </a:extLst>
          </p:cNvPr>
          <p:cNvSpPr txBox="1"/>
          <p:nvPr/>
        </p:nvSpPr>
        <p:spPr>
          <a:xfrm>
            <a:off x="4200526" y="1417640"/>
            <a:ext cx="5026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accent6"/>
                </a:solidFill>
              </a:rPr>
              <a:t>accessible</a:t>
            </a:r>
            <a:r>
              <a:rPr lang="en-US" sz="7200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998C08-B485-E84D-A35C-2A76C5A0B486}"/>
              </a:ext>
            </a:extLst>
          </p:cNvPr>
          <p:cNvSpPr txBox="1"/>
          <p:nvPr/>
        </p:nvSpPr>
        <p:spPr>
          <a:xfrm>
            <a:off x="6317671" y="3902231"/>
            <a:ext cx="19690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cost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FA9D8E-A68D-854A-B25F-3502E739B9DF}"/>
              </a:ext>
            </a:extLst>
          </p:cNvPr>
          <p:cNvSpPr txBox="1"/>
          <p:nvPr/>
        </p:nvSpPr>
        <p:spPr>
          <a:xfrm>
            <a:off x="562861" y="1600202"/>
            <a:ext cx="4819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accent5"/>
                </a:solidFill>
              </a:rPr>
              <a:t>stigma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23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B17C8-21D1-B34B-9B4C-26BB3FD17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Q5: How supportive is your government in engaging MSM organizations in </a:t>
            </a:r>
            <a:r>
              <a:rPr lang="en-US" sz="2800" dirty="0" err="1">
                <a:solidFill>
                  <a:srgbClr val="FF0000"/>
                </a:solidFill>
              </a:rPr>
              <a:t>PrEP</a:t>
            </a:r>
            <a:r>
              <a:rPr lang="en-US" sz="2800" dirty="0">
                <a:solidFill>
                  <a:srgbClr val="FF0000"/>
                </a:solidFill>
              </a:rPr>
              <a:t> policy and planning?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2DBBBBF-0885-BA45-AD6B-873454BEAC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2766" y="1417639"/>
            <a:ext cx="5305884" cy="3145631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CE69ADA6-0AFB-2845-8861-BA89E9A7DD54}"/>
              </a:ext>
            </a:extLst>
          </p:cNvPr>
          <p:cNvSpPr txBox="1">
            <a:spLocks/>
          </p:cNvSpPr>
          <p:nvPr/>
        </p:nvSpPr>
        <p:spPr>
          <a:xfrm>
            <a:off x="2565255" y="5172075"/>
            <a:ext cx="3899189" cy="126160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1800"/>
              <a:t>1 = Unsupportive/in opposition</a:t>
            </a: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1800"/>
              <a:t>5 = Very supportive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4041405"/>
      </p:ext>
    </p:extLst>
  </p:cSld>
  <p:clrMapOvr>
    <a:masterClrMapping/>
  </p:clrMapOvr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6036</TotalTime>
  <Words>753</Words>
  <Application>Microsoft Macintosh PowerPoint</Application>
  <PresentationFormat>On-screen Show (4:3)</PresentationFormat>
  <Paragraphs>94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Raleway</vt:lpstr>
      <vt:lpstr>Roboto</vt:lpstr>
      <vt:lpstr>AIDS 2016_Template</vt:lpstr>
      <vt:lpstr>PowerPoint Presentation</vt:lpstr>
      <vt:lpstr>Getting PrEP to where it is needed most: Opinions in Africa</vt:lpstr>
      <vt:lpstr>Background</vt:lpstr>
      <vt:lpstr>Demographics</vt:lpstr>
      <vt:lpstr>Q2: Is PrEP available in your country?</vt:lpstr>
      <vt:lpstr>Q3: Where do MSM clients served by you/your CBO obtain their PrEP? </vt:lpstr>
      <vt:lpstr>Q4: How easy is it for MSM clients served by you/your CBO to access PrEP in-country? </vt:lpstr>
      <vt:lpstr>Why is it easy/difficult for MSM clients to access PrEP in-country? </vt:lpstr>
      <vt:lpstr>Q5: How supportive is your government in engaging MSM organizations in PrEP policy and planning? </vt:lpstr>
      <vt:lpstr>Q7: How engaged has the MSM advocacy community in your country been in advancing PrEP access in your country for MSM?</vt:lpstr>
      <vt:lpstr>Q8: What is the single biggest barrier to MSM accessing PrEP in your country? </vt:lpstr>
      <vt:lpstr>Recommendations</vt:lpstr>
      <vt:lpstr>Acknowledgement</vt:lpstr>
    </vt:vector>
  </TitlesOfParts>
  <Company>Microsoft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mikeighodaro@outlook.com</cp:lastModifiedBy>
  <cp:revision>38</cp:revision>
  <cp:lastPrinted>2017-01-16T15:31:13Z</cp:lastPrinted>
  <dcterms:created xsi:type="dcterms:W3CDTF">2017-01-13T09:09:35Z</dcterms:created>
  <dcterms:modified xsi:type="dcterms:W3CDTF">2018-07-26T12:37:54Z</dcterms:modified>
</cp:coreProperties>
</file>